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5" r:id="rId10"/>
    <p:sldId id="266"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B39D0-108A-4424-A809-DC17845A9C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F336BD-A4CE-4618-99FD-7AAE1E09E4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86FA9A-7B68-45ED-9973-019E15B8CE25}"/>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5" name="Footer Placeholder 4">
            <a:extLst>
              <a:ext uri="{FF2B5EF4-FFF2-40B4-BE49-F238E27FC236}">
                <a16:creationId xmlns:a16="http://schemas.microsoft.com/office/drawing/2014/main" id="{10F160FF-F6AB-4405-872F-34737EC3C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2A4F5-711D-450C-8DCE-C560E6798F92}"/>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841714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C936-F7B6-4874-BBAD-77C37DE978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F31A72-5836-4B6C-9619-4023C7CBDB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9262A-F6A4-46BE-BF1F-213391E97CD8}"/>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5" name="Footer Placeholder 4">
            <a:extLst>
              <a:ext uri="{FF2B5EF4-FFF2-40B4-BE49-F238E27FC236}">
                <a16:creationId xmlns:a16="http://schemas.microsoft.com/office/drawing/2014/main" id="{07DD40B8-7EE9-4E81-B628-2AECACA0AB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F7259-D1D3-4E8C-94E6-3247EB5506AF}"/>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858524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293017-7EB5-44AB-8417-8E7E747FC8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02DF3-F520-4B2E-9C2F-B018386FD8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896F5-BD42-4064-B574-C2E40BA14D5A}"/>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5" name="Footer Placeholder 4">
            <a:extLst>
              <a:ext uri="{FF2B5EF4-FFF2-40B4-BE49-F238E27FC236}">
                <a16:creationId xmlns:a16="http://schemas.microsoft.com/office/drawing/2014/main" id="{9AB85D3D-DEAA-44A6-ABF8-A5AFFD114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D730D-30DF-4B5A-819F-E5EF72AFD5D5}"/>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4237320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A9F29-9520-456B-89FC-340F5A531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6AB14-0F27-4D03-86FE-E8C4D3533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F3163-AC02-42D3-8A08-6F972B8CC6A8}"/>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5" name="Footer Placeholder 4">
            <a:extLst>
              <a:ext uri="{FF2B5EF4-FFF2-40B4-BE49-F238E27FC236}">
                <a16:creationId xmlns:a16="http://schemas.microsoft.com/office/drawing/2014/main" id="{2AE1D0A3-A062-423E-A9BC-47089FA05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7D999E-B94E-4120-AAD3-795DEE1302C0}"/>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222606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F1300-B935-475C-A2AB-471A3BFA78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86ED8B-7A94-43F6-ACC4-229B5A0EB5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F61C8D-D3A3-48EB-B54D-6D201200FFA6}"/>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5" name="Footer Placeholder 4">
            <a:extLst>
              <a:ext uri="{FF2B5EF4-FFF2-40B4-BE49-F238E27FC236}">
                <a16:creationId xmlns:a16="http://schemas.microsoft.com/office/drawing/2014/main" id="{FD9E4A21-613A-449D-95C6-451732D3CE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70B71-ADEF-4F5B-A3AA-D65A9ABFEE27}"/>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2611321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2E29-56A8-4ECE-97D4-69A62399E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ADEC27-36A3-4A85-9B80-71E88A54E5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AD1F05-324F-4C9E-8A4A-DB6F10104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FEB814-9BA5-4D8F-8963-C1025E27B244}"/>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6" name="Footer Placeholder 5">
            <a:extLst>
              <a:ext uri="{FF2B5EF4-FFF2-40B4-BE49-F238E27FC236}">
                <a16:creationId xmlns:a16="http://schemas.microsoft.com/office/drawing/2014/main" id="{E459EE93-2804-44F1-940D-057824E16D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D610B-F0DF-4671-849C-FA39D9C803DF}"/>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236943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303C5-F454-4E5A-A01B-B3D988A501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E25EEE-25AB-48EF-B21D-8B07ECE54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2E4904-A254-4CC5-B2BA-F6A54809EE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B9AC96-BFD4-4526-B4C9-842ECF3E8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CAFD1-68A5-4767-8037-BC8303D0E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A379F9-AF5F-4AC7-B2F4-138487660997}"/>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8" name="Footer Placeholder 7">
            <a:extLst>
              <a:ext uri="{FF2B5EF4-FFF2-40B4-BE49-F238E27FC236}">
                <a16:creationId xmlns:a16="http://schemas.microsoft.com/office/drawing/2014/main" id="{6D45BC29-7D52-4722-942D-2D55D6597D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2AFA73-0353-47D3-BD76-C51B9FCBC5CC}"/>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35962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5465-D468-4419-AAC4-CF7DD87B99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4D2D81-0872-4D7A-9967-5B24AE71BD6D}"/>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4" name="Footer Placeholder 3">
            <a:extLst>
              <a:ext uri="{FF2B5EF4-FFF2-40B4-BE49-F238E27FC236}">
                <a16:creationId xmlns:a16="http://schemas.microsoft.com/office/drawing/2014/main" id="{37336207-052B-4B3F-B0E9-E23A5F7D6E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912AA0-0A1B-466E-95EF-2D777C705B63}"/>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1325503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8A28C3-E8B0-4984-A917-CEF99304CB78}"/>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3" name="Footer Placeholder 2">
            <a:extLst>
              <a:ext uri="{FF2B5EF4-FFF2-40B4-BE49-F238E27FC236}">
                <a16:creationId xmlns:a16="http://schemas.microsoft.com/office/drawing/2014/main" id="{FEFBE6EF-704A-41C8-BD41-57B4C4A934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50BEF1-464E-4E6A-BFB8-8267259CBC62}"/>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323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E8499-2B85-46CD-9535-3F505E37F4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6A4BEB-9926-4C2D-AB34-0DAD44F710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AE15D3-B751-4A8E-911B-9055995AA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0472C7-ECDF-46A7-8A67-24639A9D3591}"/>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6" name="Footer Placeholder 5">
            <a:extLst>
              <a:ext uri="{FF2B5EF4-FFF2-40B4-BE49-F238E27FC236}">
                <a16:creationId xmlns:a16="http://schemas.microsoft.com/office/drawing/2014/main" id="{7BFA40C3-8B1B-4720-8907-68F57C67F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58605-32BB-4920-8D22-8B00621E90DA}"/>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94959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141A-38AB-4C22-A79C-A82A64492B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7875BA-0535-4CEB-900B-113DC3AD00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9E5024-22B6-478C-9533-A92881ACA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57EE9A-FA0F-425F-9538-39922B3BDC42}"/>
              </a:ext>
            </a:extLst>
          </p:cNvPr>
          <p:cNvSpPr>
            <a:spLocks noGrp="1"/>
          </p:cNvSpPr>
          <p:nvPr>
            <p:ph type="dt" sz="half" idx="10"/>
          </p:nvPr>
        </p:nvSpPr>
        <p:spPr/>
        <p:txBody>
          <a:bodyPr/>
          <a:lstStyle/>
          <a:p>
            <a:fld id="{B3914F4D-52B6-499E-8F02-64D22FA2F7FB}" type="datetimeFigureOut">
              <a:rPr lang="en-US" smtClean="0"/>
              <a:t>1/19/2020</a:t>
            </a:fld>
            <a:endParaRPr lang="en-US"/>
          </a:p>
        </p:txBody>
      </p:sp>
      <p:sp>
        <p:nvSpPr>
          <p:cNvPr id="6" name="Footer Placeholder 5">
            <a:extLst>
              <a:ext uri="{FF2B5EF4-FFF2-40B4-BE49-F238E27FC236}">
                <a16:creationId xmlns:a16="http://schemas.microsoft.com/office/drawing/2014/main" id="{3DF9FD70-7B95-4E83-8E08-4721E02A5B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A0A7B9-6D10-444C-8DBB-B7435E117812}"/>
              </a:ext>
            </a:extLst>
          </p:cNvPr>
          <p:cNvSpPr>
            <a:spLocks noGrp="1"/>
          </p:cNvSpPr>
          <p:nvPr>
            <p:ph type="sldNum" sz="quarter" idx="12"/>
          </p:nvPr>
        </p:nvSpPr>
        <p:spPr/>
        <p:txBody>
          <a:bodyPr/>
          <a:lstStyle/>
          <a:p>
            <a:fld id="{F79F60CB-D0BB-488C-A625-89D94B821A78}" type="slidenum">
              <a:rPr lang="en-US" smtClean="0"/>
              <a:t>‹#›</a:t>
            </a:fld>
            <a:endParaRPr lang="en-US"/>
          </a:p>
        </p:txBody>
      </p:sp>
    </p:spTree>
    <p:extLst>
      <p:ext uri="{BB962C8B-B14F-4D97-AF65-F5344CB8AC3E}">
        <p14:creationId xmlns:p14="http://schemas.microsoft.com/office/powerpoint/2010/main" val="85919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C4B716-11D5-4DBF-BE91-7D44FFB8E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A1F5AD-5394-48E0-9346-74D9C7BF1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6FDDE-94DE-4D81-9113-5FC50940A6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914F4D-52B6-499E-8F02-64D22FA2F7FB}" type="datetimeFigureOut">
              <a:rPr lang="en-US" smtClean="0"/>
              <a:t>1/19/2020</a:t>
            </a:fld>
            <a:endParaRPr lang="en-US"/>
          </a:p>
        </p:txBody>
      </p:sp>
      <p:sp>
        <p:nvSpPr>
          <p:cNvPr id="5" name="Footer Placeholder 4">
            <a:extLst>
              <a:ext uri="{FF2B5EF4-FFF2-40B4-BE49-F238E27FC236}">
                <a16:creationId xmlns:a16="http://schemas.microsoft.com/office/drawing/2014/main" id="{6888E141-2B28-47E0-84FB-2F27BD1A45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A74A1F-01B3-4496-9BF2-BC0076339F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9F60CB-D0BB-488C-A625-89D94B821A78}" type="slidenum">
              <a:rPr lang="en-US" smtClean="0"/>
              <a:t>‹#›</a:t>
            </a:fld>
            <a:endParaRPr lang="en-US"/>
          </a:p>
        </p:txBody>
      </p:sp>
    </p:spTree>
    <p:extLst>
      <p:ext uri="{BB962C8B-B14F-4D97-AF65-F5344CB8AC3E}">
        <p14:creationId xmlns:p14="http://schemas.microsoft.com/office/powerpoint/2010/main" val="1287243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5AFE-E001-47F3-A391-FB066E0533AD}"/>
              </a:ext>
            </a:extLst>
          </p:cNvPr>
          <p:cNvSpPr>
            <a:spLocks noGrp="1"/>
          </p:cNvSpPr>
          <p:nvPr>
            <p:ph type="ctrTitle"/>
          </p:nvPr>
        </p:nvSpPr>
        <p:spPr>
          <a:xfrm>
            <a:off x="393895" y="278302"/>
            <a:ext cx="4643562" cy="759446"/>
          </a:xfrm>
        </p:spPr>
        <p:txBody>
          <a:bodyPr>
            <a:no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Restoring Populations</a:t>
            </a:r>
          </a:p>
        </p:txBody>
      </p:sp>
      <p:sp>
        <p:nvSpPr>
          <p:cNvPr id="3" name="Subtitle 2">
            <a:extLst>
              <a:ext uri="{FF2B5EF4-FFF2-40B4-BE49-F238E27FC236}">
                <a16:creationId xmlns:a16="http://schemas.microsoft.com/office/drawing/2014/main" id="{80319AF2-A09A-4214-83CE-594A20BD6767}"/>
              </a:ext>
            </a:extLst>
          </p:cNvPr>
          <p:cNvSpPr>
            <a:spLocks noGrp="1"/>
          </p:cNvSpPr>
          <p:nvPr>
            <p:ph type="subTitle" idx="1"/>
          </p:nvPr>
        </p:nvSpPr>
        <p:spPr>
          <a:xfrm>
            <a:off x="1594338" y="3429001"/>
            <a:ext cx="3821723" cy="1621302"/>
          </a:xfrm>
        </p:spPr>
        <p:txBody>
          <a:bodyPr>
            <a:normAutofit/>
          </a:bodyPr>
          <a:lstStyle/>
          <a:p>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Translocation, captive breeding and the resurrection of extinct species.</a:t>
            </a:r>
          </a:p>
        </p:txBody>
      </p:sp>
    </p:spTree>
    <p:extLst>
      <p:ext uri="{BB962C8B-B14F-4D97-AF65-F5344CB8AC3E}">
        <p14:creationId xmlns:p14="http://schemas.microsoft.com/office/powerpoint/2010/main" val="2735120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7AFC-BBBD-497B-908A-53BD79DC6DA8}"/>
              </a:ext>
            </a:extLst>
          </p:cNvPr>
          <p:cNvSpPr>
            <a:spLocks noGrp="1"/>
          </p:cNvSpPr>
          <p:nvPr>
            <p:ph type="title"/>
          </p:nvPr>
        </p:nvSpPr>
        <p:spPr>
          <a:xfrm>
            <a:off x="173501" y="150709"/>
            <a:ext cx="5922498" cy="768415"/>
          </a:xfrm>
        </p:spPr>
        <p:txBody>
          <a:bodyPr>
            <a:normAutofit/>
          </a:bodyPr>
          <a:lstStyle/>
          <a:p>
            <a:pPr algn="ctr"/>
            <a:r>
              <a:rPr lang="en-US" sz="3600" dirty="0">
                <a:latin typeface="Times New Roman" panose="02020603050405020304" pitchFamily="18" charset="0"/>
                <a:cs typeface="Times New Roman" panose="02020603050405020304" pitchFamily="18" charset="0"/>
              </a:rPr>
              <a:t>Resurrecting Extinct Species</a:t>
            </a:r>
          </a:p>
        </p:txBody>
      </p:sp>
      <p:pic>
        <p:nvPicPr>
          <p:cNvPr id="5" name="Content Placeholder 4">
            <a:extLst>
              <a:ext uri="{FF2B5EF4-FFF2-40B4-BE49-F238E27FC236}">
                <a16:creationId xmlns:a16="http://schemas.microsoft.com/office/drawing/2014/main" id="{D1E0F491-D9D8-4D8A-9BBF-EC866BC9F9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59"/>
          <a:stretch/>
        </p:blipFill>
        <p:spPr>
          <a:xfrm>
            <a:off x="6096000" y="364945"/>
            <a:ext cx="5798550" cy="3868615"/>
          </a:xfrm>
        </p:spPr>
      </p:pic>
      <p:sp>
        <p:nvSpPr>
          <p:cNvPr id="3" name="TextBox 2">
            <a:extLst>
              <a:ext uri="{FF2B5EF4-FFF2-40B4-BE49-F238E27FC236}">
                <a16:creationId xmlns:a16="http://schemas.microsoft.com/office/drawing/2014/main" id="{9428ECD2-6A19-46E9-9E36-B719B719F01D}"/>
              </a:ext>
            </a:extLst>
          </p:cNvPr>
          <p:cNvSpPr txBox="1"/>
          <p:nvPr/>
        </p:nvSpPr>
        <p:spPr>
          <a:xfrm>
            <a:off x="6095999" y="4347644"/>
            <a:ext cx="5798551"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All </a:t>
            </a:r>
            <a:r>
              <a:rPr lang="en-US" sz="2000" dirty="0" err="1">
                <a:latin typeface="Times New Roman" panose="02020603050405020304" pitchFamily="18" charset="0"/>
                <a:cs typeface="Times New Roman" panose="02020603050405020304" pitchFamily="18" charset="0"/>
              </a:rPr>
              <a:t>Przewalski’s</a:t>
            </a:r>
            <a:r>
              <a:rPr lang="en-US" sz="2000" dirty="0">
                <a:latin typeface="Times New Roman" panose="02020603050405020304" pitchFamily="18" charset="0"/>
                <a:cs typeface="Times New Roman" panose="02020603050405020304" pitchFamily="18" charset="0"/>
              </a:rPr>
              <a:t> Horses are descended from 12 captives and are possibly a distinct species of </a:t>
            </a:r>
            <a:r>
              <a:rPr lang="en-US" sz="2000" dirty="0" err="1">
                <a:latin typeface="Times New Roman" panose="02020603050405020304" pitchFamily="18" charset="0"/>
                <a:cs typeface="Times New Roman" panose="02020603050405020304" pitchFamily="18" charset="0"/>
              </a:rPr>
              <a:t>Tarpan</a:t>
            </a:r>
            <a:r>
              <a:rPr lang="en-US" sz="20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773490C6-E07D-4B1A-A7E9-3DF28D190F2E}"/>
              </a:ext>
            </a:extLst>
          </p:cNvPr>
          <p:cNvSpPr txBox="1"/>
          <p:nvPr/>
        </p:nvSpPr>
        <p:spPr>
          <a:xfrm>
            <a:off x="246424" y="958176"/>
            <a:ext cx="5650793"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Species like the ancestors of domestic cattle and horses are extinct in the wild.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Beginning in the1920s, German and Polish breeders hypothesized that, although extinct, the gene pool of these species survived in their domestic descendants.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They cross-bred the most primitive breeds over multiple generations in an attempt to re-assemble the original genome, producing horses and cattle resembling in color and ancestral markings the wild species.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geneticists caution that phenotype does not necessarily equal genotype.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case of the Eurasian </a:t>
            </a:r>
            <a:r>
              <a:rPr lang="en-US" sz="2000" dirty="0" err="1">
                <a:latin typeface="Times New Roman" panose="02020603050405020304" pitchFamily="18" charset="0"/>
                <a:cs typeface="Times New Roman" panose="02020603050405020304" pitchFamily="18" charset="0"/>
              </a:rPr>
              <a:t>Tarpan</a:t>
            </a:r>
            <a:r>
              <a:rPr lang="en-US" sz="2000" dirty="0">
                <a:latin typeface="Times New Roman" panose="02020603050405020304" pitchFamily="18" charset="0"/>
                <a:cs typeface="Times New Roman" panose="02020603050405020304" pitchFamily="18" charset="0"/>
              </a:rPr>
              <a:t>, whether it had a flowing mane like domestic horses is unclear, although the related </a:t>
            </a:r>
            <a:r>
              <a:rPr lang="en-US" sz="2000" dirty="0" err="1">
                <a:latin typeface="Times New Roman" panose="02020603050405020304" pitchFamily="18" charset="0"/>
                <a:cs typeface="Times New Roman" panose="02020603050405020304" pitchFamily="18" charset="0"/>
              </a:rPr>
              <a:t>Przewalski’s</a:t>
            </a:r>
            <a:r>
              <a:rPr lang="en-US" sz="2000" dirty="0">
                <a:latin typeface="Times New Roman" panose="02020603050405020304" pitchFamily="18" charset="0"/>
                <a:cs typeface="Times New Roman" panose="02020603050405020304" pitchFamily="18" charset="0"/>
              </a:rPr>
              <a:t> Horse shows a short mane like all other extant horse species.</a:t>
            </a:r>
          </a:p>
        </p:txBody>
      </p:sp>
      <p:sp>
        <p:nvSpPr>
          <p:cNvPr id="6" name="Rectangle 5">
            <a:extLst>
              <a:ext uri="{FF2B5EF4-FFF2-40B4-BE49-F238E27FC236}">
                <a16:creationId xmlns:a16="http://schemas.microsoft.com/office/drawing/2014/main" id="{D6CC87F4-4F5F-4B7F-A776-71A9F5597E2D}"/>
              </a:ext>
            </a:extLst>
          </p:cNvPr>
          <p:cNvSpPr/>
          <p:nvPr/>
        </p:nvSpPr>
        <p:spPr>
          <a:xfrm>
            <a:off x="5897217" y="5306100"/>
            <a:ext cx="5997333" cy="1015663"/>
          </a:xfrm>
          <a:prstGeom prst="rect">
            <a:avLst/>
          </a:prstGeom>
        </p:spPr>
        <p:txBody>
          <a:bodyPr wrap="square">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original color of the </a:t>
            </a:r>
            <a:r>
              <a:rPr lang="en-US" sz="2000" dirty="0" err="1">
                <a:latin typeface="Times New Roman" panose="02020603050405020304" pitchFamily="18" charset="0"/>
                <a:cs typeface="Times New Roman" panose="02020603050405020304" pitchFamily="18" charset="0"/>
              </a:rPr>
              <a:t>Tarpan</a:t>
            </a:r>
            <a:r>
              <a:rPr lang="en-US" sz="2000" dirty="0">
                <a:latin typeface="Times New Roman" panose="02020603050405020304" pitchFamily="18" charset="0"/>
                <a:cs typeface="Times New Roman" panose="02020603050405020304" pitchFamily="18" charset="0"/>
              </a:rPr>
              <a:t> was thought to be grullo, although genetic research indicates that a variety of coat colors existed in Pleistocene horses.</a:t>
            </a:r>
          </a:p>
        </p:txBody>
      </p:sp>
    </p:spTree>
    <p:extLst>
      <p:ext uri="{BB962C8B-B14F-4D97-AF65-F5344CB8AC3E}">
        <p14:creationId xmlns:p14="http://schemas.microsoft.com/office/powerpoint/2010/main" val="164843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0902-EDF7-4FFA-B504-517AB0B88386}"/>
              </a:ext>
            </a:extLst>
          </p:cNvPr>
          <p:cNvSpPr>
            <a:spLocks noGrp="1"/>
          </p:cNvSpPr>
          <p:nvPr>
            <p:ph type="title"/>
          </p:nvPr>
        </p:nvSpPr>
        <p:spPr>
          <a:xfrm>
            <a:off x="498900" y="129902"/>
            <a:ext cx="5257800" cy="798683"/>
          </a:xfrm>
        </p:spPr>
        <p:txBody>
          <a:bodyPr>
            <a:normAutofit/>
          </a:bodyPr>
          <a:lstStyle/>
          <a:p>
            <a:pPr algn="ctr"/>
            <a:r>
              <a:rPr lang="en-US" sz="3600" dirty="0">
                <a:latin typeface="Times New Roman" panose="02020603050405020304" pitchFamily="18" charset="0"/>
                <a:cs typeface="Times New Roman" panose="02020603050405020304" pitchFamily="18" charset="0"/>
              </a:rPr>
              <a:t>Re-assembling Genomes</a:t>
            </a:r>
          </a:p>
        </p:txBody>
      </p:sp>
      <p:pic>
        <p:nvPicPr>
          <p:cNvPr id="5" name="Content Placeholder 4">
            <a:extLst>
              <a:ext uri="{FF2B5EF4-FFF2-40B4-BE49-F238E27FC236}">
                <a16:creationId xmlns:a16="http://schemas.microsoft.com/office/drawing/2014/main" id="{FD2B2FB1-D525-4DAD-9551-FBC0D19212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5301" y="399341"/>
            <a:ext cx="5326437" cy="3407557"/>
          </a:xfrm>
        </p:spPr>
      </p:pic>
      <p:sp>
        <p:nvSpPr>
          <p:cNvPr id="3" name="TextBox 2">
            <a:extLst>
              <a:ext uri="{FF2B5EF4-FFF2-40B4-BE49-F238E27FC236}">
                <a16:creationId xmlns:a16="http://schemas.microsoft.com/office/drawing/2014/main" id="{1A0D9C3E-A778-48C8-9850-983951D2F6FA}"/>
              </a:ext>
            </a:extLst>
          </p:cNvPr>
          <p:cNvSpPr txBox="1"/>
          <p:nvPr/>
        </p:nvSpPr>
        <p:spPr>
          <a:xfrm>
            <a:off x="6096000" y="3922615"/>
            <a:ext cx="5923721" cy="1323439"/>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Heck Horse (named for its breeders), or resurrected Eurasian </a:t>
            </a:r>
            <a:r>
              <a:rPr lang="en-US" sz="2000" dirty="0" err="1">
                <a:latin typeface="Times New Roman" panose="02020603050405020304" pitchFamily="18" charset="0"/>
                <a:cs typeface="Times New Roman" panose="02020603050405020304" pitchFamily="18" charset="0"/>
              </a:rPr>
              <a:t>Tarpan</a:t>
            </a:r>
            <a:r>
              <a:rPr lang="en-US" sz="2000" dirty="0">
                <a:latin typeface="Times New Roman" panose="02020603050405020304" pitchFamily="18" charset="0"/>
                <a:cs typeface="Times New Roman" panose="02020603050405020304" pitchFamily="18" charset="0"/>
              </a:rPr>
              <a:t>, exhibiting a stocky build, grullo color and short mane.  The white in the mane may be the result of crossing with zebras to produce a short mane. </a:t>
            </a:r>
          </a:p>
        </p:txBody>
      </p:sp>
      <p:sp>
        <p:nvSpPr>
          <p:cNvPr id="4" name="TextBox 3">
            <a:extLst>
              <a:ext uri="{FF2B5EF4-FFF2-40B4-BE49-F238E27FC236}">
                <a16:creationId xmlns:a16="http://schemas.microsoft.com/office/drawing/2014/main" id="{F4B6545A-0913-483E-8D67-D2F887058C02}"/>
              </a:ext>
            </a:extLst>
          </p:cNvPr>
          <p:cNvSpPr txBox="1"/>
          <p:nvPr/>
        </p:nvSpPr>
        <p:spPr>
          <a:xfrm>
            <a:off x="318052" y="1144630"/>
            <a:ext cx="5777948"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Modern genetic techniques have permitted sequencing of the genomes of extinct species, including the long extinct Wooly Mammoth and Wooly Rhinoceros.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Using gene editing techniques, work is underway at Harvard to produce hybrid mammoth-elephants.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To date, 44 mammoth genes have been isolated for insertion into an Asian Elephant genome, which already had 99% of the same DNA as a mammoth.</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technique holds more promise than cloning, also being attempted, because ancient DNA is fragile and deteriorates quickly.</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Cloning experiments have involved removing the DNA from frozen Mammoth cells and inserting it into mouse oocytes.  </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goal is to find less damaged DNA and insert it into elephant oocytes.</a:t>
            </a:r>
          </a:p>
        </p:txBody>
      </p:sp>
      <p:sp>
        <p:nvSpPr>
          <p:cNvPr id="6" name="Rectangle 5">
            <a:extLst>
              <a:ext uri="{FF2B5EF4-FFF2-40B4-BE49-F238E27FC236}">
                <a16:creationId xmlns:a16="http://schemas.microsoft.com/office/drawing/2014/main" id="{1F9FD1DC-D241-4746-9284-53AC68EAF6F7}"/>
              </a:ext>
            </a:extLst>
          </p:cNvPr>
          <p:cNvSpPr/>
          <p:nvPr/>
        </p:nvSpPr>
        <p:spPr>
          <a:xfrm>
            <a:off x="6096000" y="5261443"/>
            <a:ext cx="6096000" cy="1323439"/>
          </a:xfrm>
          <a:prstGeom prst="rect">
            <a:avLst/>
          </a:prstGeom>
        </p:spPr>
        <p:txBody>
          <a:bodyPr>
            <a:spAutoFit/>
          </a:bodyPr>
          <a:lstStyle/>
          <a:p>
            <a:pPr marL="285750" lvl="0" indent="-28575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Still other gene editing efforts are directed at resurrecting more recently extinct species like the Passenger Pigeon, for which better preserved DNA is available.</a:t>
            </a:r>
          </a:p>
        </p:txBody>
      </p:sp>
    </p:spTree>
    <p:extLst>
      <p:ext uri="{BB962C8B-B14F-4D97-AF65-F5344CB8AC3E}">
        <p14:creationId xmlns:p14="http://schemas.microsoft.com/office/powerpoint/2010/main" val="4105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4DD5-BE30-4EEF-A9E9-D05FF7A916FD}"/>
              </a:ext>
            </a:extLst>
          </p:cNvPr>
          <p:cNvSpPr>
            <a:spLocks noGrp="1"/>
          </p:cNvSpPr>
          <p:nvPr>
            <p:ph type="title"/>
          </p:nvPr>
        </p:nvSpPr>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Excerpt from: </a:t>
            </a:r>
            <a:r>
              <a:rPr lang="en-US" sz="3600" b="1" i="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Discover the Critical Habitats of Connecticut</a:t>
            </a:r>
          </a:p>
        </p:txBody>
      </p:sp>
      <p:sp>
        <p:nvSpPr>
          <p:cNvPr id="3" name="Content Placeholder 2">
            <a:extLst>
              <a:ext uri="{FF2B5EF4-FFF2-40B4-BE49-F238E27FC236}">
                <a16:creationId xmlns:a16="http://schemas.microsoft.com/office/drawing/2014/main" id="{B010B886-D0E7-4F6F-BFD4-10495139B485}"/>
              </a:ext>
            </a:extLst>
          </p:cNvPr>
          <p:cNvSpPr>
            <a:spLocks noGrp="1"/>
          </p:cNvSpPr>
          <p:nvPr>
            <p:ph idx="1"/>
          </p:nvPr>
        </p:nvSpPr>
        <p:spPr>
          <a:xfrm>
            <a:off x="983974" y="2809461"/>
            <a:ext cx="10515600" cy="3884336"/>
          </a:xfrm>
        </p:spPr>
        <p:txBody>
          <a:bodyPr>
            <a:normAutofit fontScale="92500" lnSpcReduction="20000"/>
          </a:bodyPr>
          <a:lstStyle/>
          <a:p>
            <a:pPr marL="0" indent="0">
              <a:buNone/>
            </a:pPr>
            <a:r>
              <a:rPr lang="en-US" sz="2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order to maintain all bird species within the larger forest ecosystem, at a minimum all of its habitat types must be represented in a list of critical habitats.  Because the presence of particular habitats is in part a function of landscape features like elevation, slope, soil moisture, soil type and topography, the implication is also that tracts extensive enough to provide a variety of physical environments are required.  Only extensive regions are likely to provide the range of physical variety necessary to support all species.  Moreover, especially for those species existing at low densities, extensive tracts are essential for protecting populations large enough to be self-sustaining.  So, a focus on critical habitats alone is insufficient for ensuring the persistence of biodiversity.  A proper conservation approach preserves large tracts that include examples of a variety of critical habitats.  In other words, habitats do not exist as discrete entities; they exist as features of larger ecosystems.  </a:t>
            </a:r>
          </a:p>
          <a:p>
            <a:endParaRPr lang="en-US" dirty="0"/>
          </a:p>
        </p:txBody>
      </p:sp>
    </p:spTree>
    <p:extLst>
      <p:ext uri="{BB962C8B-B14F-4D97-AF65-F5344CB8AC3E}">
        <p14:creationId xmlns:p14="http://schemas.microsoft.com/office/powerpoint/2010/main" val="239252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BEA33-3A24-43E9-A8DF-D95F51FDBDF1}"/>
              </a:ext>
            </a:extLst>
          </p:cNvPr>
          <p:cNvSpPr>
            <a:spLocks noGrp="1"/>
          </p:cNvSpPr>
          <p:nvPr>
            <p:ph type="title"/>
          </p:nvPr>
        </p:nvSpPr>
        <p:spPr>
          <a:xfrm>
            <a:off x="331763" y="980027"/>
            <a:ext cx="2329070" cy="814317"/>
          </a:xfrm>
        </p:spPr>
        <p:txBody>
          <a:bodyPr>
            <a:normAutofit/>
          </a:bodyPr>
          <a:lstStyle/>
          <a:p>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C19C5667-D2AC-4374-B1E5-444EFC5037AE}"/>
              </a:ext>
            </a:extLst>
          </p:cNvPr>
          <p:cNvSpPr>
            <a:spLocks noGrp="1"/>
          </p:cNvSpPr>
          <p:nvPr>
            <p:ph idx="1"/>
          </p:nvPr>
        </p:nvSpPr>
        <p:spPr>
          <a:xfrm>
            <a:off x="808382" y="4492487"/>
            <a:ext cx="10999304" cy="1989275"/>
          </a:xfrm>
        </p:spPr>
        <p:txBody>
          <a:bodyPr>
            <a:normAutofit lnSpcReduction="10000"/>
          </a:bodyPr>
          <a:lstStyle/>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Investigate the techniques and difficulties associated with captive breeding and translocating species.</a:t>
            </a:r>
          </a:p>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Consider how community assembly phenomena may affect the outcome of translocation.</a:t>
            </a:r>
          </a:p>
          <a:p>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Examine approaches to re-assembling the genomes of extinct species.</a:t>
            </a:r>
          </a:p>
        </p:txBody>
      </p:sp>
    </p:spTree>
    <p:extLst>
      <p:ext uri="{BB962C8B-B14F-4D97-AF65-F5344CB8AC3E}">
        <p14:creationId xmlns:p14="http://schemas.microsoft.com/office/powerpoint/2010/main" val="171910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231F-4CD4-46E6-A4A0-CAB85B6F9CC1}"/>
              </a:ext>
            </a:extLst>
          </p:cNvPr>
          <p:cNvSpPr>
            <a:spLocks noGrp="1"/>
          </p:cNvSpPr>
          <p:nvPr>
            <p:ph type="title"/>
          </p:nvPr>
        </p:nvSpPr>
        <p:spPr>
          <a:xfrm>
            <a:off x="1866480" y="79819"/>
            <a:ext cx="2741428" cy="1048266"/>
          </a:xfrm>
        </p:spPr>
        <p:txBody>
          <a:bodyPr>
            <a:normAutofit/>
          </a:bodyPr>
          <a:lstStyle/>
          <a:p>
            <a:r>
              <a:rPr lang="en-US" sz="3600" dirty="0">
                <a:latin typeface="Times New Roman" panose="02020603050405020304" pitchFamily="18" charset="0"/>
                <a:cs typeface="Times New Roman" panose="02020603050405020304" pitchFamily="18" charset="0"/>
              </a:rPr>
              <a:t>Translocation</a:t>
            </a:r>
          </a:p>
        </p:txBody>
      </p:sp>
      <p:pic>
        <p:nvPicPr>
          <p:cNvPr id="5" name="Content Placeholder 4">
            <a:extLst>
              <a:ext uri="{FF2B5EF4-FFF2-40B4-BE49-F238E27FC236}">
                <a16:creationId xmlns:a16="http://schemas.microsoft.com/office/drawing/2014/main" id="{A6A0295F-5966-46C4-A6DE-A51191E23C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8387" y="1295103"/>
            <a:ext cx="5320048" cy="3474086"/>
          </a:xfrm>
        </p:spPr>
      </p:pic>
      <p:sp>
        <p:nvSpPr>
          <p:cNvPr id="6" name="TextBox 5">
            <a:extLst>
              <a:ext uri="{FF2B5EF4-FFF2-40B4-BE49-F238E27FC236}">
                <a16:creationId xmlns:a16="http://schemas.microsoft.com/office/drawing/2014/main" id="{361527E9-15FA-46D7-A21B-56F413B5BE56}"/>
              </a:ext>
            </a:extLst>
          </p:cNvPr>
          <p:cNvSpPr txBox="1"/>
          <p:nvPr/>
        </p:nvSpPr>
        <p:spPr>
          <a:xfrm>
            <a:off x="346283" y="5349591"/>
            <a:ext cx="5781821"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Wild Turkeys were translocated to Connecticut from surviving populations in Pennsylvania.</a:t>
            </a:r>
          </a:p>
        </p:txBody>
      </p:sp>
      <p:sp>
        <p:nvSpPr>
          <p:cNvPr id="7" name="TextBox 6">
            <a:extLst>
              <a:ext uri="{FF2B5EF4-FFF2-40B4-BE49-F238E27FC236}">
                <a16:creationId xmlns:a16="http://schemas.microsoft.com/office/drawing/2014/main" id="{B00089AC-5FE2-4385-BD86-AE8566A99090}"/>
              </a:ext>
            </a:extLst>
          </p:cNvPr>
          <p:cNvSpPr txBox="1"/>
          <p:nvPr/>
        </p:nvSpPr>
        <p:spPr>
          <a:xfrm>
            <a:off x="5698435" y="305068"/>
            <a:ext cx="6255026" cy="6247864"/>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Translocation is the process of moving species to new locations.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People have translocated species for </a:t>
            </a:r>
            <a:r>
              <a:rPr lang="en-US" sz="2000" dirty="0" err="1">
                <a:latin typeface="Times New Roman" panose="02020603050405020304" pitchFamily="18" charset="0"/>
                <a:cs typeface="Times New Roman" panose="02020603050405020304" pitchFamily="18" charset="0"/>
              </a:rPr>
              <a:t>millenia</a:t>
            </a:r>
            <a:r>
              <a:rPr lang="en-US" sz="2000" dirty="0">
                <a:latin typeface="Times New Roman" panose="02020603050405020304" pitchFamily="18" charset="0"/>
                <a:cs typeface="Times New Roman" panose="02020603050405020304" pitchFamily="18" charset="0"/>
              </a:rPr>
              <a:t>; it became a modern wildlife management strategy in the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with attempts like the release prairie chickens into the East.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 Case study: Wild Turkey</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By the early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the Wild Turkey had been extirpated from most of its range, and by 1900 its population numbered 30,000 range-wide.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Initial attempts at re-establishing (</a:t>
            </a:r>
            <a:r>
              <a:rPr lang="en-US" sz="2000" i="1" dirty="0">
                <a:latin typeface="Times New Roman" panose="02020603050405020304" pitchFamily="18" charset="0"/>
                <a:cs typeface="Times New Roman" panose="02020603050405020304" pitchFamily="18" charset="0"/>
              </a:rPr>
              <a:t>not</a:t>
            </a:r>
            <a:r>
              <a:rPr lang="en-US" sz="2000" dirty="0">
                <a:latin typeface="Times New Roman" panose="02020603050405020304" pitchFamily="18" charset="0"/>
                <a:cs typeface="Times New Roman" panose="02020603050405020304" pitchFamily="18" charset="0"/>
              </a:rPr>
              <a:t> re-introducing) a Connecticut population began in the 1950s with the release of pen-reared birds.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These naïve birds fared poorly and did not establish a population.</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Beginning in 1975, 356 wild-caught birds were released at 18 sites, which resulted in successful establishment.</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A population of 7,702 was estimated for primarily forested Connecticut landscapes for 2008.</a:t>
            </a:r>
          </a:p>
        </p:txBody>
      </p:sp>
    </p:spTree>
    <p:extLst>
      <p:ext uri="{BB962C8B-B14F-4D97-AF65-F5344CB8AC3E}">
        <p14:creationId xmlns:p14="http://schemas.microsoft.com/office/powerpoint/2010/main" val="213539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B02E3-9BC2-4D3F-828F-F99F4018504C}"/>
              </a:ext>
            </a:extLst>
          </p:cNvPr>
          <p:cNvSpPr>
            <a:spLocks noGrp="1"/>
          </p:cNvSpPr>
          <p:nvPr>
            <p:ph type="title"/>
          </p:nvPr>
        </p:nvSpPr>
        <p:spPr>
          <a:xfrm>
            <a:off x="803414" y="0"/>
            <a:ext cx="6317974" cy="830629"/>
          </a:xfrm>
        </p:spPr>
        <p:txBody>
          <a:bodyPr>
            <a:normAutofit fontScale="90000"/>
          </a:bodyPr>
          <a:lstStyle/>
          <a:p>
            <a:r>
              <a:rPr lang="en-US" sz="3600" dirty="0">
                <a:latin typeface="Times New Roman" panose="02020603050405020304" pitchFamily="18" charset="0"/>
                <a:cs typeface="Times New Roman" panose="02020603050405020304" pitchFamily="18" charset="0"/>
              </a:rPr>
              <a:t>Translocation of Endangered Species</a:t>
            </a:r>
          </a:p>
        </p:txBody>
      </p:sp>
      <p:pic>
        <p:nvPicPr>
          <p:cNvPr id="5" name="Content Placeholder 4">
            <a:extLst>
              <a:ext uri="{FF2B5EF4-FFF2-40B4-BE49-F238E27FC236}">
                <a16:creationId xmlns:a16="http://schemas.microsoft.com/office/drawing/2014/main" id="{C4400C1D-4A41-4EB8-82D7-5AE6E5478B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951" t="319"/>
          <a:stretch/>
        </p:blipFill>
        <p:spPr>
          <a:xfrm rot="5400000">
            <a:off x="7555166" y="1028168"/>
            <a:ext cx="4490743" cy="4001657"/>
          </a:xfrm>
        </p:spPr>
      </p:pic>
      <p:sp>
        <p:nvSpPr>
          <p:cNvPr id="3" name="TextBox 2">
            <a:extLst>
              <a:ext uri="{FF2B5EF4-FFF2-40B4-BE49-F238E27FC236}">
                <a16:creationId xmlns:a16="http://schemas.microsoft.com/office/drawing/2014/main" id="{8D6794F6-1F1D-4968-BAAE-8F55D8016D72}"/>
              </a:ext>
            </a:extLst>
          </p:cNvPr>
          <p:cNvSpPr txBox="1"/>
          <p:nvPr/>
        </p:nvSpPr>
        <p:spPr>
          <a:xfrm>
            <a:off x="7700622" y="5393634"/>
            <a:ext cx="4100744"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Crated Guam Rails being prepared for release. </a:t>
            </a:r>
          </a:p>
        </p:txBody>
      </p:sp>
      <p:sp>
        <p:nvSpPr>
          <p:cNvPr id="4" name="TextBox 3">
            <a:extLst>
              <a:ext uri="{FF2B5EF4-FFF2-40B4-BE49-F238E27FC236}">
                <a16:creationId xmlns:a16="http://schemas.microsoft.com/office/drawing/2014/main" id="{F1391901-DA19-4BD1-A54F-E550ABC3E521}"/>
              </a:ext>
            </a:extLst>
          </p:cNvPr>
          <p:cNvSpPr txBox="1"/>
          <p:nvPr/>
        </p:nvSpPr>
        <p:spPr>
          <a:xfrm>
            <a:off x="279875" y="874455"/>
            <a:ext cx="7180673"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the case of species that have small wild populations or are extinct in the wild, captive breeding is the only alternative for re-establishing species into the wild.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Guam Rail</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From 1984-1987, 21 birds of this flightless species were captured from the remaining population.  Shortly thereafter, the species became extinct in the wild.</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They were brought to a captive-breeding facility that minimized human contact with the birds so that they would retain wild behavior.</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Captive-bred birds were then periodically released on the island of Rota, using the hypothesis that successful establishment is a stochastic event.  </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Repeated releases were thought to improve the probability of success.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Initial attempts in the early 1990s met with failure, as the birds still exhibited naïve behavior- they had trouble finding food and walked off cliffs.</a:t>
            </a:r>
          </a:p>
        </p:txBody>
      </p:sp>
    </p:spTree>
    <p:extLst>
      <p:ext uri="{BB962C8B-B14F-4D97-AF65-F5344CB8AC3E}">
        <p14:creationId xmlns:p14="http://schemas.microsoft.com/office/powerpoint/2010/main" val="404678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2D1-A749-4729-B37C-5B79FA7193CC}"/>
              </a:ext>
            </a:extLst>
          </p:cNvPr>
          <p:cNvSpPr>
            <a:spLocks noGrp="1"/>
          </p:cNvSpPr>
          <p:nvPr>
            <p:ph type="title"/>
          </p:nvPr>
        </p:nvSpPr>
        <p:spPr>
          <a:xfrm>
            <a:off x="756597" y="0"/>
            <a:ext cx="5257800" cy="1027906"/>
          </a:xfrm>
        </p:spPr>
        <p:txBody>
          <a:bodyPr>
            <a:normAutofit/>
          </a:bodyPr>
          <a:lstStyle/>
          <a:p>
            <a:r>
              <a:rPr lang="en-US" sz="3600" dirty="0">
                <a:latin typeface="Times New Roman" panose="02020603050405020304" pitchFamily="18" charset="0"/>
                <a:cs typeface="Times New Roman" panose="02020603050405020304" pitchFamily="18" charset="0"/>
              </a:rPr>
              <a:t>Guam Rail Translocation</a:t>
            </a:r>
          </a:p>
        </p:txBody>
      </p:sp>
      <p:pic>
        <p:nvPicPr>
          <p:cNvPr id="5" name="Content Placeholder 4">
            <a:extLst>
              <a:ext uri="{FF2B5EF4-FFF2-40B4-BE49-F238E27FC236}">
                <a16:creationId xmlns:a16="http://schemas.microsoft.com/office/drawing/2014/main" id="{A4855EDA-07C4-466D-B428-8A29F0FCB6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85983" y="1385714"/>
            <a:ext cx="5169562" cy="3501891"/>
          </a:xfrm>
        </p:spPr>
      </p:pic>
      <p:sp>
        <p:nvSpPr>
          <p:cNvPr id="3" name="TextBox 2">
            <a:extLst>
              <a:ext uri="{FF2B5EF4-FFF2-40B4-BE49-F238E27FC236}">
                <a16:creationId xmlns:a16="http://schemas.microsoft.com/office/drawing/2014/main" id="{A67E3AC4-489B-43C9-928F-82E692284286}"/>
              </a:ext>
            </a:extLst>
          </p:cNvPr>
          <p:cNvSpPr txBox="1"/>
          <p:nvPr/>
        </p:nvSpPr>
        <p:spPr>
          <a:xfrm>
            <a:off x="6585983" y="5122208"/>
            <a:ext cx="5169562" cy="70788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This radio-collared Guam Rail could have its movements and ultimate fate tracked.</a:t>
            </a:r>
          </a:p>
        </p:txBody>
      </p:sp>
      <p:sp>
        <p:nvSpPr>
          <p:cNvPr id="4" name="TextBox 3">
            <a:extLst>
              <a:ext uri="{FF2B5EF4-FFF2-40B4-BE49-F238E27FC236}">
                <a16:creationId xmlns:a16="http://schemas.microsoft.com/office/drawing/2014/main" id="{E9908BB4-1131-4649-8FED-6D446BA6110D}"/>
              </a:ext>
            </a:extLst>
          </p:cNvPr>
          <p:cNvSpPr txBox="1"/>
          <p:nvPr/>
        </p:nvSpPr>
        <p:spPr>
          <a:xfrm>
            <a:off x="436455" y="1027906"/>
            <a:ext cx="5898084"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With repeated attempts over multiple years, evidence indicates that a population is now established and beginning to prosper.</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1,200 birds have now been released, and the present population on Rota, estimated at 170, is increasing.</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Birds produce large clutches of eggs, breed year-round, and wild-hatched birds of wild parents have superior competitive skills.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 second population was also translocated to Cocos Island off the Guam coast after it had been cleared of introduced rats and cats.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However, these birds are all descended from the original 21 birds, so they have experienced a genetic bottleneck.</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This may be less important in island populations, as they were originally established from few founders, so already had limited genetic diversity. </a:t>
            </a:r>
          </a:p>
        </p:txBody>
      </p:sp>
    </p:spTree>
    <p:extLst>
      <p:ext uri="{BB962C8B-B14F-4D97-AF65-F5344CB8AC3E}">
        <p14:creationId xmlns:p14="http://schemas.microsoft.com/office/powerpoint/2010/main" val="129586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A640-F74D-472E-8E3E-42B9E79504E7}"/>
              </a:ext>
            </a:extLst>
          </p:cNvPr>
          <p:cNvSpPr>
            <a:spLocks noGrp="1"/>
          </p:cNvSpPr>
          <p:nvPr>
            <p:ph type="title"/>
          </p:nvPr>
        </p:nvSpPr>
        <p:spPr>
          <a:xfrm>
            <a:off x="997227" y="0"/>
            <a:ext cx="4356652" cy="914400"/>
          </a:xfrm>
        </p:spPr>
        <p:txBody>
          <a:bodyPr>
            <a:normAutofit/>
          </a:bodyPr>
          <a:lstStyle/>
          <a:p>
            <a:r>
              <a:rPr lang="en-US" sz="3600" dirty="0">
                <a:latin typeface="Times New Roman" panose="02020603050405020304" pitchFamily="18" charset="0"/>
                <a:cs typeface="Times New Roman" panose="02020603050405020304" pitchFamily="18" charset="0"/>
              </a:rPr>
              <a:t>Community Assembly</a:t>
            </a:r>
          </a:p>
        </p:txBody>
      </p:sp>
      <p:pic>
        <p:nvPicPr>
          <p:cNvPr id="5" name="Content Placeholder 4">
            <a:extLst>
              <a:ext uri="{FF2B5EF4-FFF2-40B4-BE49-F238E27FC236}">
                <a16:creationId xmlns:a16="http://schemas.microsoft.com/office/drawing/2014/main" id="{6120BA60-A863-47A7-9D28-9666DDA756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6087" y="638026"/>
            <a:ext cx="5041368" cy="3858939"/>
          </a:xfrm>
        </p:spPr>
      </p:pic>
      <p:sp>
        <p:nvSpPr>
          <p:cNvPr id="3" name="TextBox 2">
            <a:extLst>
              <a:ext uri="{FF2B5EF4-FFF2-40B4-BE49-F238E27FC236}">
                <a16:creationId xmlns:a16="http://schemas.microsoft.com/office/drawing/2014/main" id="{6E2FBE5C-1053-4BB5-B7DD-B3F2E5C8659F}"/>
              </a:ext>
            </a:extLst>
          </p:cNvPr>
          <p:cNvSpPr txBox="1"/>
          <p:nvPr/>
        </p:nvSpPr>
        <p:spPr>
          <a:xfrm>
            <a:off x="6626088" y="4588758"/>
            <a:ext cx="5041367" cy="1631216"/>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The Golden White-eye, in a single species genus endemic to Micronesia, evolved in isolation for perhaps a million years, co-evolving with community members over this time.</a:t>
            </a:r>
          </a:p>
        </p:txBody>
      </p:sp>
      <p:sp>
        <p:nvSpPr>
          <p:cNvPr id="4" name="TextBox 3">
            <a:extLst>
              <a:ext uri="{FF2B5EF4-FFF2-40B4-BE49-F238E27FC236}">
                <a16:creationId xmlns:a16="http://schemas.microsoft.com/office/drawing/2014/main" id="{CB6E2289-50B2-483A-8E0B-316F40E9F356}"/>
              </a:ext>
            </a:extLst>
          </p:cNvPr>
          <p:cNvSpPr txBox="1"/>
          <p:nvPr/>
        </p:nvSpPr>
        <p:spPr>
          <a:xfrm>
            <a:off x="5638800" y="2975113"/>
            <a:ext cx="914400" cy="914400"/>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3608F839-5031-458F-A85F-D34E7BE866FC}"/>
              </a:ext>
            </a:extLst>
          </p:cNvPr>
          <p:cNvSpPr txBox="1"/>
          <p:nvPr/>
        </p:nvSpPr>
        <p:spPr>
          <a:xfrm>
            <a:off x="344556" y="914400"/>
            <a:ext cx="5976731"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order in which species colonize habitats can influence the outcome of the colonization.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In nature, such </a:t>
            </a:r>
            <a:r>
              <a:rPr lang="en-US" sz="2000" dirty="0" err="1">
                <a:latin typeface="Times New Roman" panose="02020603050405020304" pitchFamily="18" charset="0"/>
                <a:cs typeface="Times New Roman" panose="02020603050405020304" pitchFamily="18" charset="0"/>
              </a:rPr>
              <a:t>colonizations</a:t>
            </a:r>
            <a:r>
              <a:rPr lang="en-US" sz="2000" dirty="0">
                <a:latin typeface="Times New Roman" panose="02020603050405020304" pitchFamily="18" charset="0"/>
                <a:cs typeface="Times New Roman" panose="02020603050405020304" pitchFamily="18" charset="0"/>
              </a:rPr>
              <a:t> were stochastic phenomena, so present communities represent the outcomes of those phenomena.</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Socially subordinate species might, for example, be able to colonize before but not after the arrival of an ecologically similar but more dominant species.</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species are lost to communities, translocating them back into those communities may, therefore, not be as simple as releasing them back.</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When species are lost, other species may also change population densities and expand their niches in such a way that the lost species may be at a competitive disadvantage for re-establishment.</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safest re-establishment efforts are likely to be those of species ecologically distinct from extant community members, as was the Guam Rail.</a:t>
            </a:r>
          </a:p>
        </p:txBody>
      </p:sp>
    </p:spTree>
    <p:extLst>
      <p:ext uri="{BB962C8B-B14F-4D97-AF65-F5344CB8AC3E}">
        <p14:creationId xmlns:p14="http://schemas.microsoft.com/office/powerpoint/2010/main" val="15151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7534-C3D6-4D67-AFE3-CF00C1FAE9C0}"/>
              </a:ext>
            </a:extLst>
          </p:cNvPr>
          <p:cNvSpPr>
            <a:spLocks noGrp="1"/>
          </p:cNvSpPr>
          <p:nvPr>
            <p:ph type="title"/>
          </p:nvPr>
        </p:nvSpPr>
        <p:spPr>
          <a:xfrm>
            <a:off x="2225080" y="0"/>
            <a:ext cx="3495262" cy="980661"/>
          </a:xfrm>
        </p:spPr>
        <p:txBody>
          <a:bodyPr>
            <a:normAutofit/>
          </a:bodyPr>
          <a:lstStyle/>
          <a:p>
            <a:r>
              <a:rPr lang="en-US" sz="3600" dirty="0">
                <a:latin typeface="Times New Roman" panose="02020603050405020304" pitchFamily="18" charset="0"/>
                <a:cs typeface="Times New Roman" panose="02020603050405020304" pitchFamily="18" charset="0"/>
              </a:rPr>
              <a:t>Captive Breeding</a:t>
            </a:r>
          </a:p>
        </p:txBody>
      </p:sp>
      <p:pic>
        <p:nvPicPr>
          <p:cNvPr id="5" name="Content Placeholder 4">
            <a:extLst>
              <a:ext uri="{FF2B5EF4-FFF2-40B4-BE49-F238E27FC236}">
                <a16:creationId xmlns:a16="http://schemas.microsoft.com/office/drawing/2014/main" id="{51F22BDA-BB24-4C39-BFDC-5A3F2C60D4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23847" y="267321"/>
            <a:ext cx="3179995" cy="4869691"/>
          </a:xfrm>
        </p:spPr>
      </p:pic>
      <p:sp>
        <p:nvSpPr>
          <p:cNvPr id="3" name="TextBox 2">
            <a:extLst>
              <a:ext uri="{FF2B5EF4-FFF2-40B4-BE49-F238E27FC236}">
                <a16:creationId xmlns:a16="http://schemas.microsoft.com/office/drawing/2014/main" id="{F03102D6-5D05-467F-BB4A-E456A3DDD83A}"/>
              </a:ext>
            </a:extLst>
          </p:cNvPr>
          <p:cNvSpPr txBox="1"/>
          <p:nvPr/>
        </p:nvSpPr>
        <p:spPr>
          <a:xfrm>
            <a:off x="7673010" y="5267240"/>
            <a:ext cx="4081670" cy="1323439"/>
          </a:xfrm>
          <a:prstGeom prst="rect">
            <a:avLst/>
          </a:prstGeom>
          <a:noFill/>
        </p:spPr>
        <p:txBody>
          <a:bodyPr wrap="square" rtlCol="0">
            <a:spAutoFit/>
          </a:bodyPr>
          <a:lstStyle/>
          <a:p>
            <a:pPr algn="ctr"/>
            <a:r>
              <a:rPr lang="en-US" sz="2000" dirty="0">
                <a:latin typeface="Times New Roman" panose="02020603050405020304" pitchFamily="18" charset="0"/>
                <a:cs typeface="Times New Roman" panose="02020603050405020304" pitchFamily="18" charset="0"/>
              </a:rPr>
              <a:t>White-eye species, like these juvenile and adult Bridled White-eyes, are generally captive bred successfully due to their adaptability.</a:t>
            </a:r>
          </a:p>
        </p:txBody>
      </p:sp>
      <p:sp>
        <p:nvSpPr>
          <p:cNvPr id="4" name="TextBox 3">
            <a:extLst>
              <a:ext uri="{FF2B5EF4-FFF2-40B4-BE49-F238E27FC236}">
                <a16:creationId xmlns:a16="http://schemas.microsoft.com/office/drawing/2014/main" id="{EF531BA6-D18D-421F-B8F2-94C3C60D5726}"/>
              </a:ext>
            </a:extLst>
          </p:cNvPr>
          <p:cNvSpPr txBox="1"/>
          <p:nvPr/>
        </p:nvSpPr>
        <p:spPr>
          <a:xfrm>
            <a:off x="272414" y="980661"/>
            <a:ext cx="7400595"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Bringing species into captivity for breeding so that they might be saved from extinction has proven a challenging pastime.</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Even for species like white-eyes, different species of which are routinely kept at zoos, the probability of successful captive breeding for any individual species is not assured.</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Rota White-eye</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Beginning in 1993, 5 female and 15 males were captured and transported to a captive breeding facility at the National Zoo.</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However, only two females produced fertile eggs, of which none were successfully raised by parents.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One male was successfully hand-reared.</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By 2005, the last female died, leaving five males in captivity.</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Diet proved to be the weakness in the breeding program, as chick mortality was related to abnormal bone development.</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Efforts to manipulate calcium, vitamin and UV levels proved unsuccessful.</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Only with intensive research into the physiology of individual species is this program likely to achieve success.</a:t>
            </a:r>
          </a:p>
        </p:txBody>
      </p:sp>
    </p:spTree>
    <p:extLst>
      <p:ext uri="{BB962C8B-B14F-4D97-AF65-F5344CB8AC3E}">
        <p14:creationId xmlns:p14="http://schemas.microsoft.com/office/powerpoint/2010/main" val="357522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D8ED1-1ACA-4974-9C0D-34DD33D6AC97}"/>
              </a:ext>
            </a:extLst>
          </p:cNvPr>
          <p:cNvSpPr>
            <a:spLocks noGrp="1"/>
          </p:cNvSpPr>
          <p:nvPr>
            <p:ph type="title"/>
          </p:nvPr>
        </p:nvSpPr>
        <p:spPr>
          <a:xfrm>
            <a:off x="1481629" y="0"/>
            <a:ext cx="3421675" cy="967409"/>
          </a:xfrm>
        </p:spPr>
        <p:txBody>
          <a:bodyPr>
            <a:normAutofit/>
          </a:bodyPr>
          <a:lstStyle/>
          <a:p>
            <a:r>
              <a:rPr lang="en-US" sz="3600" dirty="0">
                <a:latin typeface="Times New Roman" panose="02020603050405020304" pitchFamily="18" charset="0"/>
                <a:cs typeface="Times New Roman" panose="02020603050405020304" pitchFamily="18" charset="0"/>
              </a:rPr>
              <a:t>The Role of Zoos</a:t>
            </a:r>
          </a:p>
        </p:txBody>
      </p:sp>
      <p:pic>
        <p:nvPicPr>
          <p:cNvPr id="5" name="Content Placeholder 4">
            <a:extLst>
              <a:ext uri="{FF2B5EF4-FFF2-40B4-BE49-F238E27FC236}">
                <a16:creationId xmlns:a16="http://schemas.microsoft.com/office/drawing/2014/main" id="{8D938B36-66A5-4A19-BE9D-349C79FB1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3566" y="502204"/>
            <a:ext cx="5208611" cy="3474719"/>
          </a:xfrm>
        </p:spPr>
      </p:pic>
      <p:sp>
        <p:nvSpPr>
          <p:cNvPr id="3" name="TextBox 2">
            <a:extLst>
              <a:ext uri="{FF2B5EF4-FFF2-40B4-BE49-F238E27FC236}">
                <a16:creationId xmlns:a16="http://schemas.microsoft.com/office/drawing/2014/main" id="{95C07509-888F-44ED-B475-C44716F391AF}"/>
              </a:ext>
            </a:extLst>
          </p:cNvPr>
          <p:cNvSpPr txBox="1"/>
          <p:nvPr/>
        </p:nvSpPr>
        <p:spPr>
          <a:xfrm>
            <a:off x="6508511" y="4009416"/>
            <a:ext cx="5193666"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Pere David’s Deer, exhibiting its unusual antlers.</a:t>
            </a:r>
          </a:p>
        </p:txBody>
      </p:sp>
      <p:sp>
        <p:nvSpPr>
          <p:cNvPr id="4" name="TextBox 3">
            <a:extLst>
              <a:ext uri="{FF2B5EF4-FFF2-40B4-BE49-F238E27FC236}">
                <a16:creationId xmlns:a16="http://schemas.microsoft.com/office/drawing/2014/main" id="{91E10E34-C5BB-44B2-8EAC-823C48274380}"/>
              </a:ext>
            </a:extLst>
          </p:cNvPr>
          <p:cNvSpPr txBox="1"/>
          <p:nvPr/>
        </p:nvSpPr>
        <p:spPr>
          <a:xfrm>
            <a:off x="409509" y="874454"/>
            <a:ext cx="5938282"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Since the 19</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century, captive breeding in zoos has been a component in the protection of species from extinction.</a:t>
            </a:r>
          </a:p>
          <a:p>
            <a:pPr marL="285750" indent="-28575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Case study: Pere David’s Deer</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This species of primarily wetlands was native to Manchuria.</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By 1860, one population remained inside the </a:t>
            </a:r>
            <a:r>
              <a:rPr lang="en-US" sz="2000" dirty="0" err="1">
                <a:latin typeface="Times New Roman" panose="02020603050405020304" pitchFamily="18" charset="0"/>
                <a:cs typeface="Times New Roman" panose="02020603050405020304" pitchFamily="18" charset="0"/>
              </a:rPr>
              <a:t>Nanyuan</a:t>
            </a:r>
            <a:r>
              <a:rPr lang="en-US" sz="2000" dirty="0">
                <a:latin typeface="Times New Roman" panose="02020603050405020304" pitchFamily="18" charset="0"/>
                <a:cs typeface="Times New Roman" panose="02020603050405020304" pitchFamily="18" charset="0"/>
              </a:rPr>
              <a:t> Imperial Hunting Ground, which had been isolated for over 1,000 years.</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During the 1899-1901 Boxer Rebellion, the hunting ground was stormed and the deer killed and eaten.</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Only deer transported to zoos in Europe survived.  These were all transported to extensive Woburn Abby, England, where they bred naturally.</a:t>
            </a:r>
          </a:p>
          <a:p>
            <a:pPr marL="914400" lvl="1" indent="-457200">
              <a:buFont typeface="+mj-lt"/>
              <a:buAutoNum type="alphaLcPeriod"/>
            </a:pPr>
            <a:r>
              <a:rPr lang="en-US" sz="2000" dirty="0">
                <a:latin typeface="Times New Roman" panose="02020603050405020304" pitchFamily="18" charset="0"/>
                <a:cs typeface="Times New Roman" panose="02020603050405020304" pitchFamily="18" charset="0"/>
              </a:rPr>
              <a:t>From there, they were sent to zoos and game parks for captive breeding.</a:t>
            </a:r>
          </a:p>
        </p:txBody>
      </p:sp>
      <p:sp>
        <p:nvSpPr>
          <p:cNvPr id="7" name="TextBox 6">
            <a:extLst>
              <a:ext uri="{FF2B5EF4-FFF2-40B4-BE49-F238E27FC236}">
                <a16:creationId xmlns:a16="http://schemas.microsoft.com/office/drawing/2014/main" id="{9AD96DF8-C616-411C-9D83-9CC752C681C4}"/>
              </a:ext>
            </a:extLst>
          </p:cNvPr>
          <p:cNvSpPr txBox="1"/>
          <p:nvPr/>
        </p:nvSpPr>
        <p:spPr>
          <a:xfrm>
            <a:off x="6347791" y="4600266"/>
            <a:ext cx="5500160" cy="1938992"/>
          </a:xfrm>
          <a:prstGeom prst="rect">
            <a:avLst/>
          </a:prstGeom>
          <a:noFill/>
        </p:spPr>
        <p:txBody>
          <a:bodyPr wrap="square" rtlCol="0">
            <a:spAutoFit/>
          </a:bodyPr>
          <a:lstStyle/>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All of the over 5,000 individuals alive today are descended from the original few captives.</a:t>
            </a:r>
          </a:p>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In 1985, the first attempts to re-establish animals into the native range began.</a:t>
            </a:r>
          </a:p>
          <a:p>
            <a:pPr marL="457200" indent="-457200">
              <a:buFont typeface="+mj-lt"/>
              <a:buAutoNum type="alphaLcPeriod" startAt="6"/>
            </a:pPr>
            <a:r>
              <a:rPr lang="en-US" sz="2000" dirty="0">
                <a:latin typeface="Times New Roman" panose="02020603050405020304" pitchFamily="18" charset="0"/>
                <a:cs typeface="Times New Roman" panose="02020603050405020304" pitchFamily="18" charset="0"/>
              </a:rPr>
              <a:t>At present, there are 53 herds in China, with about 700 living in the wild.</a:t>
            </a:r>
            <a:endParaRPr lang="en-US" dirty="0"/>
          </a:p>
        </p:txBody>
      </p:sp>
    </p:spTree>
    <p:extLst>
      <p:ext uri="{BB962C8B-B14F-4D97-AF65-F5344CB8AC3E}">
        <p14:creationId xmlns:p14="http://schemas.microsoft.com/office/powerpoint/2010/main" val="194235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animEffect transition="in" filter="fade">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TotalTime>
  <Words>1595</Words>
  <Application>Microsoft Office PowerPoint</Application>
  <PresentationFormat>Widescreen</PresentationFormat>
  <Paragraphs>84</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Restoring Populations</vt:lpstr>
      <vt:lpstr>Excerpt from: Discover the Critical Habitats of Connecticut</vt:lpstr>
      <vt:lpstr>Objectives</vt:lpstr>
      <vt:lpstr>Translocation</vt:lpstr>
      <vt:lpstr>Translocation of Endangered Species</vt:lpstr>
      <vt:lpstr>Guam Rail Translocation</vt:lpstr>
      <vt:lpstr>Community Assembly</vt:lpstr>
      <vt:lpstr>Captive Breeding</vt:lpstr>
      <vt:lpstr>The Role of Zoos</vt:lpstr>
      <vt:lpstr>Resurrecting Extinct Species</vt:lpstr>
      <vt:lpstr>Re-assembling Genomes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Populations</dc:title>
  <dc:creator>Robert Craig</dc:creator>
  <cp:lastModifiedBy>Robert Craig</cp:lastModifiedBy>
  <cp:revision>61</cp:revision>
  <dcterms:created xsi:type="dcterms:W3CDTF">2019-03-11T18:53:39Z</dcterms:created>
  <dcterms:modified xsi:type="dcterms:W3CDTF">2020-01-19T16:33:22Z</dcterms:modified>
</cp:coreProperties>
</file>